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85C3C-2144-405A-8839-342B08B5DE15}" type="datetimeFigureOut">
              <a:rPr lang="it-IT" smtClean="0"/>
              <a:t>03/02/2014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08DBD-85ED-47F9-B0AD-54A495438D0D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85C3C-2144-405A-8839-342B08B5DE15}" type="datetimeFigureOut">
              <a:rPr lang="it-IT" smtClean="0"/>
              <a:t>03/02/2014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08DBD-85ED-47F9-B0AD-54A495438D0D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85C3C-2144-405A-8839-342B08B5DE15}" type="datetimeFigureOut">
              <a:rPr lang="it-IT" smtClean="0"/>
              <a:t>03/02/2014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08DBD-85ED-47F9-B0AD-54A495438D0D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85C3C-2144-405A-8839-342B08B5DE15}" type="datetimeFigureOut">
              <a:rPr lang="it-IT" smtClean="0"/>
              <a:t>03/02/2014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08DBD-85ED-47F9-B0AD-54A495438D0D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85C3C-2144-405A-8839-342B08B5DE15}" type="datetimeFigureOut">
              <a:rPr lang="it-IT" smtClean="0"/>
              <a:t>03/02/2014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08DBD-85ED-47F9-B0AD-54A495438D0D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85C3C-2144-405A-8839-342B08B5DE15}" type="datetimeFigureOut">
              <a:rPr lang="it-IT" smtClean="0"/>
              <a:t>03/02/2014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08DBD-85ED-47F9-B0AD-54A495438D0D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85C3C-2144-405A-8839-342B08B5DE15}" type="datetimeFigureOut">
              <a:rPr lang="it-IT" smtClean="0"/>
              <a:t>03/02/2014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08DBD-85ED-47F9-B0AD-54A495438D0D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85C3C-2144-405A-8839-342B08B5DE15}" type="datetimeFigureOut">
              <a:rPr lang="it-IT" smtClean="0"/>
              <a:t>03/02/2014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08DBD-85ED-47F9-B0AD-54A495438D0D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85C3C-2144-405A-8839-342B08B5DE15}" type="datetimeFigureOut">
              <a:rPr lang="it-IT" smtClean="0"/>
              <a:t>03/02/2014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08DBD-85ED-47F9-B0AD-54A495438D0D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85C3C-2144-405A-8839-342B08B5DE15}" type="datetimeFigureOut">
              <a:rPr lang="it-IT" smtClean="0"/>
              <a:t>03/02/2014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08DBD-85ED-47F9-B0AD-54A495438D0D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85C3C-2144-405A-8839-342B08B5DE15}" type="datetimeFigureOut">
              <a:rPr lang="it-IT" smtClean="0"/>
              <a:t>03/02/2014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08DBD-85ED-47F9-B0AD-54A495438D0D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85C3C-2144-405A-8839-342B08B5DE15}" type="datetimeFigureOut">
              <a:rPr lang="it-IT" smtClean="0"/>
              <a:t>03/02/2014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808DBD-85ED-47F9-B0AD-54A495438D0D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92500" lnSpcReduction="10000"/>
          </a:bodyPr>
          <a:lstStyle/>
          <a:p>
            <a:r>
              <a:rPr lang="it-IT" dirty="0" smtClean="0"/>
              <a:t>Lo </a:t>
            </a:r>
            <a:r>
              <a:rPr lang="it-IT" u="sng" dirty="0" smtClean="0"/>
              <a:t>scopo degli autori </a:t>
            </a:r>
            <a:r>
              <a:rPr lang="it-IT" dirty="0" smtClean="0"/>
              <a:t>veristi è </a:t>
            </a:r>
            <a:r>
              <a:rPr lang="it-IT" b="1" dirty="0" smtClean="0">
                <a:solidFill>
                  <a:srgbClr val="FF0000"/>
                </a:solidFill>
              </a:rPr>
              <a:t>rappresentare la realtà in modo quasi “fotografico”</a:t>
            </a:r>
            <a:r>
              <a:rPr lang="it-IT" dirty="0" smtClean="0"/>
              <a:t>cioè nella maniera più autentica e fedele possibile.</a:t>
            </a:r>
          </a:p>
          <a:p>
            <a:r>
              <a:rPr lang="it-IT" dirty="0" smtClean="0"/>
              <a:t>L’opera deve infatti essere “impersonale”, assumere l’aspetto di un </a:t>
            </a:r>
            <a:r>
              <a:rPr lang="it-IT" b="1" dirty="0" smtClean="0">
                <a:solidFill>
                  <a:srgbClr val="FF0000"/>
                </a:solidFill>
              </a:rPr>
              <a:t>documento scientifico</a:t>
            </a:r>
            <a:r>
              <a:rPr lang="it-IT" dirty="0" smtClean="0"/>
              <a:t> e l’autore deve risultare invisibile dando al lettore l’impressione di assistere direttamente ai fatti narrati.</a:t>
            </a:r>
          </a:p>
          <a:p>
            <a:r>
              <a:rPr lang="it-IT" dirty="0" smtClean="0"/>
              <a:t>Per ottenere questo risultato lo scrittore elimina ogni sua opinione o spiegazione o reazione limitandosi a narrare i fatti come se egli li stesse vivendo insieme ai suoi personaggi (“eclissi dell’autore”). </a:t>
            </a:r>
            <a:endParaRPr lang="it-I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17 marzo 1861 nasce il REGNO d’ITALIA (capitale Torino)</a:t>
            </a:r>
          </a:p>
          <a:p>
            <a:r>
              <a:rPr lang="it-IT" dirty="0" smtClean="0"/>
              <a:t>Nel 1870 annessione Stato Pontificio ROMA diventa capitale d’Italia.</a:t>
            </a:r>
          </a:p>
          <a:p>
            <a:r>
              <a:rPr lang="it-IT" dirty="0" smtClean="0"/>
              <a:t>L’unificazione porta alla luce le profonde differenze economiche tra le varie regioni d’Italia e il divario tra il Nord e il Sud d’Italia.</a:t>
            </a:r>
            <a:endParaRPr lang="it-I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332656"/>
            <a:ext cx="8147248" cy="626469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it-IT" dirty="0" smtClean="0"/>
              <a:t>Al Sud:</a:t>
            </a:r>
          </a:p>
          <a:p>
            <a:r>
              <a:rPr lang="it-IT" dirty="0"/>
              <a:t>m</a:t>
            </a:r>
            <a:r>
              <a:rPr lang="it-IT" dirty="0" smtClean="0"/>
              <a:t>ancano le vie di comunicazione</a:t>
            </a:r>
          </a:p>
          <a:p>
            <a:r>
              <a:rPr lang="it-IT" dirty="0"/>
              <a:t>l</a:t>
            </a:r>
            <a:r>
              <a:rPr lang="it-IT" dirty="0" smtClean="0"/>
              <a:t>’agricoltura è molto arretrata</a:t>
            </a:r>
          </a:p>
          <a:p>
            <a:r>
              <a:rPr lang="it-IT" dirty="0"/>
              <a:t>t</a:t>
            </a:r>
            <a:r>
              <a:rPr lang="it-IT" dirty="0" smtClean="0"/>
              <a:t>asso di analfabetismo altissimo</a:t>
            </a:r>
          </a:p>
          <a:p>
            <a:r>
              <a:rPr lang="it-IT" dirty="0"/>
              <a:t>l</a:t>
            </a:r>
            <a:r>
              <a:rPr lang="it-IT" dirty="0" smtClean="0"/>
              <a:t>a malaria colpisce molte zone</a:t>
            </a:r>
          </a:p>
          <a:p>
            <a:pPr>
              <a:buNone/>
            </a:pPr>
            <a:r>
              <a:rPr lang="it-IT" dirty="0" smtClean="0"/>
              <a:t> Quando le leggi in vigore in Piemonte vengono estese a tutto il territorio nazionale (come il servizio militare obbligatorio) esplode il fenomeno del </a:t>
            </a:r>
            <a:r>
              <a:rPr lang="it-IT" b="1" i="1" dirty="0" smtClean="0">
                <a:solidFill>
                  <a:srgbClr val="FF0000"/>
                </a:solidFill>
              </a:rPr>
              <a:t>brigantaggio.</a:t>
            </a:r>
          </a:p>
          <a:p>
            <a:pPr>
              <a:buNone/>
            </a:pPr>
            <a:r>
              <a:rPr lang="it-IT" dirty="0" smtClean="0"/>
              <a:t>E’ una guerra contro il nuovo stato che verrà repressa dall’esercito. Lo Stato non elimina le cause sociali che l’hanno determinata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r>
              <a:rPr lang="it-IT" dirty="0" smtClean="0"/>
              <a:t>Nel frattempo gli equilibri europei si sono modificati:</a:t>
            </a:r>
          </a:p>
          <a:p>
            <a:r>
              <a:rPr lang="it-IT" dirty="0" smtClean="0"/>
              <a:t>INGHILTERRA: regina Vittoria, periodo di crescita economica e industriale</a:t>
            </a:r>
          </a:p>
          <a:p>
            <a:r>
              <a:rPr lang="it-IT" dirty="0" smtClean="0"/>
              <a:t>FRANCIA perde contro la Prussia. Napoleone III viene destituito. Nasce la Comune, un governo democratico</a:t>
            </a:r>
          </a:p>
          <a:p>
            <a:r>
              <a:rPr lang="it-IT" dirty="0" smtClean="0"/>
              <a:t>IMPERO GERMANICO, guidato dalla Prussia, assume un ruolo di primaria importanza nella politica europea.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48672"/>
          </a:xfrm>
        </p:spPr>
        <p:txBody>
          <a:bodyPr>
            <a:normAutofit fontScale="92500" lnSpcReduction="10000"/>
          </a:bodyPr>
          <a:lstStyle/>
          <a:p>
            <a:r>
              <a:rPr lang="it-IT" dirty="0" smtClean="0"/>
              <a:t>I cambiamenti politici e l’impetuoso sviluppo tecnologico influenzano tutti gli aspetti della società. </a:t>
            </a:r>
          </a:p>
          <a:p>
            <a:r>
              <a:rPr lang="it-IT" b="1" dirty="0" smtClean="0">
                <a:solidFill>
                  <a:srgbClr val="FF0000"/>
                </a:solidFill>
              </a:rPr>
              <a:t>Reazioni degli intellettuali: </a:t>
            </a:r>
          </a:p>
          <a:p>
            <a:r>
              <a:rPr lang="it-IT" dirty="0" smtClean="0"/>
              <a:t>i </a:t>
            </a:r>
            <a:r>
              <a:rPr lang="it-IT" b="1" i="1" dirty="0" smtClean="0">
                <a:solidFill>
                  <a:srgbClr val="00B050"/>
                </a:solidFill>
              </a:rPr>
              <a:t>filosofi positivisti </a:t>
            </a:r>
            <a:r>
              <a:rPr lang="it-IT" dirty="0" smtClean="0"/>
              <a:t>pensano che le trasformazioni in atto siano un segno dell’inarrestabile e positivo progresso dell’umanità</a:t>
            </a:r>
          </a:p>
          <a:p>
            <a:r>
              <a:rPr lang="it-IT" dirty="0" smtClean="0"/>
              <a:t>Altri considerano la società contemporanea corrotta e priva di ideali: tra essi </a:t>
            </a:r>
            <a:r>
              <a:rPr lang="it-IT" b="1" dirty="0" smtClean="0">
                <a:solidFill>
                  <a:srgbClr val="00B050"/>
                </a:solidFill>
              </a:rPr>
              <a:t>G. CARDUCCI </a:t>
            </a:r>
            <a:r>
              <a:rPr lang="it-IT" dirty="0" smtClean="0"/>
              <a:t>propone un ritorno ai valori eroici del passato</a:t>
            </a:r>
          </a:p>
          <a:p>
            <a:r>
              <a:rPr lang="it-IT" dirty="0" smtClean="0"/>
              <a:t>Gli </a:t>
            </a:r>
            <a:r>
              <a:rPr lang="it-IT" b="1" dirty="0">
                <a:solidFill>
                  <a:srgbClr val="00B050"/>
                </a:solidFill>
              </a:rPr>
              <a:t>S</a:t>
            </a:r>
            <a:r>
              <a:rPr lang="it-IT" b="1" dirty="0" smtClean="0">
                <a:solidFill>
                  <a:srgbClr val="00B050"/>
                </a:solidFill>
              </a:rPr>
              <a:t>capigliati</a:t>
            </a:r>
            <a:r>
              <a:rPr lang="it-IT" dirty="0" smtClean="0"/>
              <a:t> esprimono disprezzo nei confronti della cultura borghese e adottano comportamenti trasgressivi e anticonformisti</a:t>
            </a:r>
            <a:endParaRPr lang="it-IT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IL POSITIVISMO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72608"/>
          </a:xfrm>
        </p:spPr>
        <p:txBody>
          <a:bodyPr>
            <a:normAutofit fontScale="92500"/>
          </a:bodyPr>
          <a:lstStyle/>
          <a:p>
            <a:r>
              <a:rPr lang="it-IT" dirty="0" smtClean="0"/>
              <a:t>Il Positivismo �è un </a:t>
            </a:r>
            <a:r>
              <a:rPr lang="it-IT" b="1" dirty="0" smtClean="0">
                <a:solidFill>
                  <a:srgbClr val="FF0000"/>
                </a:solidFill>
              </a:rPr>
              <a:t>movimento filosofico e culturale </a:t>
            </a:r>
            <a:r>
              <a:rPr lang="it-IT" dirty="0" smtClean="0"/>
              <a:t>che </a:t>
            </a:r>
            <a:r>
              <a:rPr lang="it-IT" dirty="0"/>
              <a:t>n</a:t>
            </a:r>
            <a:r>
              <a:rPr lang="it-IT" dirty="0" smtClean="0"/>
              <a:t>asce in Francia nella prima metà� dell'Ottocento e si impone, a livello europeo e mondiale, nella seconda parte del secolo. </a:t>
            </a:r>
          </a:p>
          <a:p>
            <a:r>
              <a:rPr lang="it-IT" dirty="0" smtClean="0"/>
              <a:t>Il Positivismo  è</a:t>
            </a:r>
            <a:r>
              <a:rPr lang="it-IT" dirty="0" smtClean="0"/>
              <a:t> caratterizzato dall’</a:t>
            </a:r>
            <a:r>
              <a:rPr lang="it-IT" b="1" dirty="0" smtClean="0">
                <a:solidFill>
                  <a:srgbClr val="FF0000"/>
                </a:solidFill>
              </a:rPr>
              <a:t>esaltazione della scienza, </a:t>
            </a:r>
            <a:r>
              <a:rPr lang="it-IT" dirty="0" smtClean="0"/>
              <a:t>unica forma di conoscenza possibile.</a:t>
            </a:r>
          </a:p>
          <a:p>
            <a:r>
              <a:rPr lang="it-IT" dirty="0" smtClean="0"/>
              <a:t>Il metodo della scienza è l'unico valido e in quanto tale </a:t>
            </a:r>
            <a:r>
              <a:rPr lang="it-IT" dirty="0" smtClean="0"/>
              <a:t>può essere applicato a tutti i campi di studio, compresi quelli che riguardano l'uomo e la società�. </a:t>
            </a:r>
          </a:p>
          <a:p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</a:rPr>
              <a:t>IL NATURALISMO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rmAutofit fontScale="92500" lnSpcReduction="10000"/>
          </a:bodyPr>
          <a:lstStyle/>
          <a:p>
            <a:r>
              <a:rPr lang="it-IT" dirty="0" smtClean="0"/>
              <a:t>E’ una corrente letteraria che nasce </a:t>
            </a:r>
            <a:r>
              <a:rPr lang="it-IT" dirty="0" smtClean="0"/>
              <a:t>in Francia intorno al 1870. </a:t>
            </a:r>
          </a:p>
          <a:p>
            <a:r>
              <a:rPr lang="it-IT" dirty="0" smtClean="0"/>
              <a:t>Carattere fondamentale del Naturalismo è il “ritorno alla natura”.</a:t>
            </a:r>
          </a:p>
          <a:p>
            <a:r>
              <a:rPr lang="it-IT" dirty="0" smtClean="0"/>
              <a:t>I Naturalisti compongono </a:t>
            </a:r>
            <a:r>
              <a:rPr lang="it-IT" b="1" dirty="0" smtClean="0"/>
              <a:t>opere letterarie </a:t>
            </a:r>
            <a:r>
              <a:rPr lang="it-IT" dirty="0" smtClean="0"/>
              <a:t>che hanno come </a:t>
            </a:r>
            <a:r>
              <a:rPr lang="it-IT" b="1" dirty="0" smtClean="0"/>
              <a:t>argomento </a:t>
            </a:r>
            <a:r>
              <a:rPr lang="it-IT" dirty="0" smtClean="0"/>
              <a:t>la </a:t>
            </a:r>
            <a:r>
              <a:rPr lang="it-IT" b="1" dirty="0" smtClean="0"/>
              <a:t>realtà umana </a:t>
            </a:r>
            <a:r>
              <a:rPr lang="it-IT" dirty="0" smtClean="0"/>
              <a:t>e </a:t>
            </a:r>
            <a:r>
              <a:rPr lang="it-IT" b="1" dirty="0" smtClean="0"/>
              <a:t>sociale</a:t>
            </a:r>
            <a:r>
              <a:rPr lang="it-IT" dirty="0" smtClean="0"/>
              <a:t>, anche quella più umile e penosa, </a:t>
            </a:r>
            <a:r>
              <a:rPr lang="it-IT" b="1" dirty="0" smtClean="0"/>
              <a:t>rappresentata</a:t>
            </a:r>
            <a:r>
              <a:rPr lang="it-IT" dirty="0" smtClean="0"/>
              <a:t> con rigore scientifico in modo cioè </a:t>
            </a:r>
            <a:r>
              <a:rPr lang="it-IT" b="1" dirty="0" smtClean="0"/>
              <a:t>oggettivo e distaccato</a:t>
            </a:r>
            <a:r>
              <a:rPr lang="it-IT" dirty="0" smtClean="0"/>
              <a:t>.</a:t>
            </a:r>
          </a:p>
          <a:p>
            <a:r>
              <a:rPr lang="it-IT" dirty="0" smtClean="0"/>
              <a:t>Il </a:t>
            </a:r>
            <a:r>
              <a:rPr lang="it-IT" b="1" dirty="0" smtClean="0"/>
              <a:t>romanzo</a:t>
            </a:r>
            <a:r>
              <a:rPr lang="it-IT" dirty="0" smtClean="0"/>
              <a:t> è considerato uno </a:t>
            </a:r>
            <a:r>
              <a:rPr lang="it-IT" b="1" dirty="0" smtClean="0"/>
              <a:t>strumento attraverso cui è possibile conoscere la realtà in modo scientifico</a:t>
            </a:r>
            <a:r>
              <a:rPr lang="it-IT" dirty="0" smtClean="0"/>
              <a:t>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fontScale="85000" lnSpcReduction="10000"/>
          </a:bodyPr>
          <a:lstStyle/>
          <a:p>
            <a:r>
              <a:rPr lang="it-IT" dirty="0" smtClean="0"/>
              <a:t>Il Naturalismo prende spunto dalle idee del filosofo positivista </a:t>
            </a:r>
            <a:r>
              <a:rPr lang="it-IT" b="1" dirty="0" err="1" smtClean="0"/>
              <a:t>Hippolyte</a:t>
            </a:r>
            <a:r>
              <a:rPr lang="it-IT" b="1" dirty="0" smtClean="0"/>
              <a:t> </a:t>
            </a:r>
            <a:r>
              <a:rPr lang="it-IT" b="1" dirty="0" err="1" smtClean="0"/>
              <a:t>Taine</a:t>
            </a:r>
            <a:r>
              <a:rPr lang="it-IT" b="1" dirty="0" smtClean="0"/>
              <a:t> </a:t>
            </a:r>
            <a:r>
              <a:rPr lang="it-IT" dirty="0" smtClean="0"/>
              <a:t>secondo il quale le azioni di un individuo sono  determinate dalla sua origine biologica, dall’ambiente e dal momento storico in cui vive.</a:t>
            </a:r>
          </a:p>
          <a:p>
            <a:r>
              <a:rPr lang="it-IT" b="1" dirty="0" smtClean="0"/>
              <a:t>Emile Zola </a:t>
            </a:r>
            <a:r>
              <a:rPr lang="it-IT" dirty="0" smtClean="0"/>
              <a:t>è il più rappresentativo scrittore del Naturalismo.</a:t>
            </a:r>
          </a:p>
          <a:p>
            <a:r>
              <a:rPr lang="it-IT" dirty="0" smtClean="0"/>
              <a:t>Nel </a:t>
            </a:r>
            <a:r>
              <a:rPr lang="it-IT" b="1" dirty="0" smtClean="0"/>
              <a:t>Ciclo dei </a:t>
            </a:r>
            <a:r>
              <a:rPr lang="it-IT" b="1" dirty="0" err="1" smtClean="0"/>
              <a:t>Rougon</a:t>
            </a:r>
            <a:r>
              <a:rPr lang="it-IT" b="1" dirty="0" smtClean="0"/>
              <a:t> </a:t>
            </a:r>
            <a:r>
              <a:rPr lang="it-IT" b="1" dirty="0" err="1" smtClean="0"/>
              <a:t>Macquart</a:t>
            </a:r>
            <a:r>
              <a:rPr lang="it-IT" b="1" dirty="0" smtClean="0"/>
              <a:t> </a:t>
            </a:r>
            <a:r>
              <a:rPr lang="it-IT" dirty="0" smtClean="0"/>
              <a:t>(1871-1893) (una serie di 20 romanzi) descrive la società del suo </a:t>
            </a:r>
            <a:r>
              <a:rPr lang="it-IT" smtClean="0"/>
              <a:t>tempo sottolineando le </a:t>
            </a:r>
            <a:r>
              <a:rPr lang="it-IT" u="sng" dirty="0" smtClean="0"/>
              <a:t>terribili condizioni di vita degli operai parigini in modo realistico, come in un documentario.</a:t>
            </a:r>
          </a:p>
          <a:p>
            <a:r>
              <a:rPr lang="it-IT" u="sng" dirty="0" smtClean="0"/>
              <a:t>Il suo scopo è spingere i politici e i legislatori a risolvere i problemi sociali messi in luce dalla narrazione</a:t>
            </a:r>
            <a:endParaRPr lang="it-IT" u="sng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</a:rPr>
              <a:t>IL VERISMO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28592"/>
          </a:xfrm>
        </p:spPr>
        <p:txBody>
          <a:bodyPr>
            <a:normAutofit fontScale="92500" lnSpcReduction="10000"/>
          </a:bodyPr>
          <a:lstStyle/>
          <a:p>
            <a:r>
              <a:rPr lang="it-IT" dirty="0" smtClean="0"/>
              <a:t>I Veristi italiani riprendono i principi del Naturalismo francese calandoli però in una situazione storica diversa.</a:t>
            </a:r>
          </a:p>
          <a:p>
            <a:r>
              <a:rPr lang="it-IT" dirty="0" smtClean="0"/>
              <a:t>In Italia infatti l’industrializzazione che ha investito l’Europa (Inghilterra, Francia) è solo agli inizi e l’unità di d’Italia ha aggravato problemi già esistenti (divario tra Nord e Sud)</a:t>
            </a:r>
          </a:p>
          <a:p>
            <a:r>
              <a:rPr lang="it-IT" dirty="0" smtClean="0"/>
              <a:t>Il Verismo è quindi “paesano”, ha un </a:t>
            </a:r>
            <a:r>
              <a:rPr lang="it-IT" b="1" dirty="0" smtClean="0">
                <a:solidFill>
                  <a:srgbClr val="FF0000"/>
                </a:solidFill>
              </a:rPr>
              <a:t>carattere regionalistico </a:t>
            </a:r>
            <a:r>
              <a:rPr lang="it-IT" dirty="0" smtClean="0"/>
              <a:t>nel senso che </a:t>
            </a:r>
            <a:r>
              <a:rPr lang="it-IT" u="sng" dirty="0" smtClean="0"/>
              <a:t>gli scrittori analizzano </a:t>
            </a:r>
            <a:r>
              <a:rPr lang="it-IT" dirty="0" smtClean="0"/>
              <a:t>e descrivono nelle loro opere le </a:t>
            </a:r>
            <a:r>
              <a:rPr lang="it-IT" u="sng" dirty="0" smtClean="0"/>
              <a:t>proprie realtà regionali </a:t>
            </a:r>
            <a:r>
              <a:rPr lang="it-IT" dirty="0" smtClean="0"/>
              <a:t>in tutta la loro crudezza e drammaticità.</a:t>
            </a:r>
            <a:endParaRPr lang="it-IT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677</Words>
  <Application>Microsoft Office PowerPoint</Application>
  <PresentationFormat>Presentazione su schermo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1" baseType="lpstr">
      <vt:lpstr>Tema di Office</vt:lpstr>
      <vt:lpstr>Diapositiva 1</vt:lpstr>
      <vt:lpstr>Diapositiva 2</vt:lpstr>
      <vt:lpstr>Diapositiva 3</vt:lpstr>
      <vt:lpstr>Diapositiva 4</vt:lpstr>
      <vt:lpstr>Diapositiva 5</vt:lpstr>
      <vt:lpstr>IL POSITIVISMO</vt:lpstr>
      <vt:lpstr>IL NATURALISMO</vt:lpstr>
      <vt:lpstr>Diapositiva 8</vt:lpstr>
      <vt:lpstr>IL VERISMO</vt:lpstr>
      <vt:lpstr>Diapositiva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Marco</dc:creator>
  <cp:lastModifiedBy>Marco</cp:lastModifiedBy>
  <cp:revision>11</cp:revision>
  <dcterms:created xsi:type="dcterms:W3CDTF">2014-02-03T14:36:06Z</dcterms:created>
  <dcterms:modified xsi:type="dcterms:W3CDTF">2014-02-03T16:18:19Z</dcterms:modified>
</cp:coreProperties>
</file>